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382219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5648" y="6400800"/>
            <a:ext cx="2133600" cy="365125"/>
          </a:xfrm>
        </p:spPr>
        <p:txBody>
          <a:bodyPr/>
          <a:lstStyle/>
          <a:p>
            <a:fld id="{6BE4573E-F6AE-47E8-A5D7-4BCB2A2DFF86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4008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1152" y="6400800"/>
            <a:ext cx="2133600" cy="365125"/>
          </a:xfrm>
        </p:spPr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1718336" y="2798064"/>
            <a:ext cx="7425663" cy="102412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gray">
          <a:xfrm rot="16200000">
            <a:off x="600496" y="2697480"/>
            <a:ext cx="1024128" cy="122529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3819185"/>
            <a:ext cx="1728216" cy="102412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gray">
          <a:xfrm rot="5400000">
            <a:off x="1828800" y="3718600"/>
            <a:ext cx="1024128" cy="122529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47"/>
          <p:cNvGrpSpPr/>
          <p:nvPr/>
        </p:nvGrpSpPr>
        <p:grpSpPr bwMode="gray">
          <a:xfrm>
            <a:off x="1754222" y="0"/>
            <a:ext cx="1181656" cy="3815366"/>
            <a:chOff x="1754222" y="0"/>
            <a:chExt cx="1181656" cy="3815366"/>
          </a:xfrm>
        </p:grpSpPr>
        <p:grpSp>
          <p:nvGrpSpPr>
            <p:cNvPr id="23" name="Group 11"/>
            <p:cNvGrpSpPr/>
            <p:nvPr userDrawn="1"/>
          </p:nvGrpSpPr>
          <p:grpSpPr bwMode="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13" name="Straight Connector 12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22"/>
            <p:cNvGrpSpPr/>
            <p:nvPr userDrawn="1"/>
          </p:nvGrpSpPr>
          <p:grpSpPr bwMode="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24" name="Straight Connector 23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 userDrawn="1"/>
          </p:nvGrpSpPr>
          <p:grpSpPr bwMode="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35" name="Straight Connector 34"/>
              <p:cNvCxnSpPr/>
              <p:nvPr userDrawn="1"/>
            </p:nvCxnSpPr>
            <p:spPr bwMode="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 bwMode="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 bwMode="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 bwMode="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 bwMode="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 bwMode="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 bwMode="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 bwMode="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 bwMode="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 bwMode="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 bwMode="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 bwMode="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oup 48"/>
          <p:cNvGrpSpPr/>
          <p:nvPr/>
        </p:nvGrpSpPr>
        <p:grpSpPr bwMode="invGray">
          <a:xfrm>
            <a:off x="504542" y="3825240"/>
            <a:ext cx="1181656" cy="3032760"/>
            <a:chOff x="1754222" y="0"/>
            <a:chExt cx="1181656" cy="3815366"/>
          </a:xfrm>
        </p:grpSpPr>
        <p:grpSp>
          <p:nvGrpSpPr>
            <p:cNvPr id="49" name="Group 11"/>
            <p:cNvGrpSpPr/>
            <p:nvPr userDrawn="1"/>
          </p:nvGrpSpPr>
          <p:grpSpPr bwMode="inv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75" name="Straight Connector 7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22"/>
            <p:cNvGrpSpPr/>
            <p:nvPr userDrawn="1"/>
          </p:nvGrpSpPr>
          <p:grpSpPr bwMode="inv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65" name="Straight Connector 6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46"/>
            <p:cNvGrpSpPr/>
            <p:nvPr userDrawn="1"/>
          </p:nvGrpSpPr>
          <p:grpSpPr bwMode="inv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53" name="Straight Connector 52"/>
              <p:cNvCxnSpPr/>
              <p:nvPr userDrawn="1"/>
            </p:nvCxnSpPr>
            <p:spPr bwMode="inv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 userDrawn="1"/>
            </p:nvCxnSpPr>
            <p:spPr bwMode="inv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 bwMode="inv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 userDrawn="1"/>
            </p:nvCxnSpPr>
            <p:spPr bwMode="inv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 bwMode="inv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 userDrawn="1"/>
            </p:nvCxnSpPr>
            <p:spPr bwMode="inv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 userDrawn="1"/>
            </p:nvCxnSpPr>
            <p:spPr bwMode="inv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 userDrawn="1"/>
            </p:nvCxnSpPr>
            <p:spPr bwMode="inv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 userDrawn="1"/>
            </p:nvCxnSpPr>
            <p:spPr bwMode="inv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 userDrawn="1"/>
            </p:nvCxnSpPr>
            <p:spPr bwMode="inv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 userDrawn="1"/>
            </p:nvCxnSpPr>
            <p:spPr bwMode="inv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 userDrawn="1"/>
            </p:nvCxnSpPr>
            <p:spPr bwMode="inv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62072" y="3959352"/>
            <a:ext cx="6245352" cy="1472184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980944" y="2816352"/>
            <a:ext cx="5897880" cy="96012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52" name="Group 87"/>
          <p:cNvGrpSpPr/>
          <p:nvPr/>
        </p:nvGrpSpPr>
        <p:grpSpPr bwMode="gray">
          <a:xfrm>
            <a:off x="8147304" y="2587752"/>
            <a:ext cx="640080" cy="118872"/>
            <a:chOff x="8147304" y="2587752"/>
            <a:chExt cx="640080" cy="118872"/>
          </a:xfrm>
        </p:grpSpPr>
        <p:sp>
          <p:nvSpPr>
            <p:cNvPr id="85" name="Rectangle 8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72" y="457200"/>
            <a:ext cx="6291072" cy="5468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 rot="16200000">
            <a:off x="3787141" y="2999232"/>
            <a:ext cx="6355080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 bwMode="ltGray">
          <a:xfrm rot="10800000">
            <a:off x="6786373" y="6355080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ltGray">
          <a:xfrm>
            <a:off x="7142989" y="5980176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 rot="16200000">
            <a:off x="7078981" y="6419088"/>
            <a:ext cx="50292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 bwMode="invGray">
          <a:xfrm rot="5400000">
            <a:off x="7962938" y="5539777"/>
            <a:ext cx="356616" cy="2005509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 bwMode="invGray">
          <a:xfrm rot="5400000">
            <a:off x="3392340" y="2596980"/>
            <a:ext cx="356616" cy="7141296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8040" y="384048"/>
            <a:ext cx="1746504" cy="55504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48" y="6400800"/>
            <a:ext cx="2133600" cy="365125"/>
          </a:xfrm>
        </p:spPr>
        <p:txBody>
          <a:bodyPr/>
          <a:lstStyle/>
          <a:p>
            <a:fld id="{6BE4573E-F6AE-47E8-A5D7-4BCB2A2DFF86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444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7232" y="6400800"/>
            <a:ext cx="914400" cy="365125"/>
          </a:xfrm>
        </p:spPr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4963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32"/>
          <p:cNvGrpSpPr/>
          <p:nvPr/>
        </p:nvGrpSpPr>
        <p:grpSpPr bwMode="ltGray">
          <a:xfrm>
            <a:off x="0" y="4041648"/>
            <a:ext cx="9153144" cy="740664"/>
            <a:chOff x="0" y="1216152"/>
            <a:chExt cx="9153144" cy="740664"/>
          </a:xfrm>
        </p:grpSpPr>
        <p:sp>
          <p:nvSpPr>
            <p:cNvPr id="7" name="Rectangle 6"/>
            <p:cNvSpPr/>
            <p:nvPr userDrawn="1"/>
          </p:nvSpPr>
          <p:spPr bwMode="ltGray">
            <a:xfrm>
              <a:off x="685800" y="1216152"/>
              <a:ext cx="8467344" cy="36576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ltGray">
            <a:xfrm>
              <a:off x="0" y="1581912"/>
              <a:ext cx="685800" cy="37490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 userDrawn="1"/>
          </p:nvSpPr>
          <p:spPr bwMode="ltGray">
            <a:xfrm rot="5400000">
              <a:off x="685800" y="1581912"/>
              <a:ext cx="374904" cy="37490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 userDrawn="1"/>
          </p:nvSpPr>
          <p:spPr bwMode="ltGray">
            <a:xfrm rot="16200000">
              <a:off x="320040" y="1216152"/>
              <a:ext cx="365760" cy="36576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10"/>
          <p:cNvGrpSpPr/>
          <p:nvPr/>
        </p:nvGrpSpPr>
        <p:grpSpPr>
          <a:xfrm>
            <a:off x="702662" y="-3778"/>
            <a:ext cx="340408" cy="4394803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21"/>
          <p:cNvGrpSpPr/>
          <p:nvPr/>
        </p:nvGrpSpPr>
        <p:grpSpPr>
          <a:xfrm>
            <a:off x="323615" y="4419600"/>
            <a:ext cx="340408" cy="2429255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 bwMode="gray">
          <a:xfrm>
            <a:off x="8147304" y="4169664"/>
            <a:ext cx="640080" cy="118872"/>
            <a:chOff x="8147304" y="2587752"/>
            <a:chExt cx="640080" cy="118872"/>
          </a:xfrm>
        </p:grpSpPr>
        <p:sp>
          <p:nvSpPr>
            <p:cNvPr id="35" name="Rectangle 3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143000" y="4498848"/>
            <a:ext cx="7772400" cy="1645920"/>
          </a:xfrm>
        </p:spPr>
        <p:txBody>
          <a:bodyPr anchor="t">
            <a:normAutofit/>
          </a:bodyPr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546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 bwMode="inv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040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91640"/>
            <a:ext cx="5111496" cy="4553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1691640"/>
            <a:ext cx="2414016" cy="45628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896112" y="1801368"/>
            <a:ext cx="7790688" cy="3675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256" y="5541264"/>
            <a:ext cx="7818120" cy="70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73E-F6AE-47E8-A5D7-4BCB2A2DFF86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4000" cy="158191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097280" y="36576"/>
            <a:ext cx="7662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4290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83790-BC70-4AE4-8F29-A17DB58E1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1"/>
          <p:cNvGrpSpPr/>
          <p:nvPr/>
        </p:nvGrpSpPr>
        <p:grpSpPr bwMode="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4" name="Straight Connector 13"/>
            <p:cNvCxnSpPr/>
            <p:nvPr userDrawn="1"/>
          </p:nvCxnSpPr>
          <p:spPr bwMode="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069848" y="1600200"/>
            <a:ext cx="7616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1069848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4573E-F6AE-47E8-A5D7-4BCB2A2DFF86}" type="datetimeFigureOut">
              <a:rPr lang="en-US" smtClean="0"/>
              <a:pPr/>
              <a:t>9/19/2012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ln w="12700">
            <a:solidFill>
              <a:schemeClr val="accent2">
                <a:lumMod val="50000"/>
              </a:schemeClr>
            </a:solidFill>
          </a:ln>
          <a:gradFill>
            <a:gsLst>
              <a:gs pos="0">
                <a:schemeClr val="accent2"/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2626" y="3786190"/>
            <a:ext cx="6321374" cy="2898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работы по охране труда. </a:t>
            </a:r>
            <a:br>
              <a:rPr lang="ru-RU" dirty="0" smtClean="0"/>
            </a:br>
            <a:r>
              <a:rPr lang="ru-RU" dirty="0" smtClean="0"/>
              <a:t>Основные термины и определения в области охраны труда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№ 4.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images.tiu.ru/6890185_w640_h640_280110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14290"/>
            <a:ext cx="2813907" cy="2633642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latin typeface="Adventure" pitchFamily="2" charset="0"/>
              </a:rPr>
              <a:t>Основные термины и определения в области охраны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429652" cy="525780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Производственная санитария</a:t>
            </a:r>
            <a:r>
              <a:rPr lang="ru-RU" i="1" dirty="0" smtClean="0"/>
              <a:t> </a:t>
            </a:r>
            <a:r>
              <a:rPr lang="ru-RU" dirty="0" smtClean="0"/>
              <a:t>— это система организационных мероприятий и технических средств, предотвращающих или уменьшающих воздействие на работающих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вредных</a:t>
            </a:r>
            <a:r>
              <a:rPr lang="ru-RU" dirty="0" smtClean="0"/>
              <a:t> производственных факторов.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Техника безопасности </a:t>
            </a:r>
            <a:r>
              <a:rPr lang="ru-RU" i="1" dirty="0" smtClean="0"/>
              <a:t>— </a:t>
            </a:r>
            <a:r>
              <a:rPr lang="ru-RU" dirty="0" smtClean="0"/>
              <a:t>система организационных мероприя­тий и технических средств, предотвращающих воздействие на работающих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опасных</a:t>
            </a:r>
            <a:r>
              <a:rPr lang="ru-RU" dirty="0" smtClean="0"/>
              <a:t> производственных факторов.</a:t>
            </a:r>
            <a:endParaRPr lang="ru-RU" dirty="0"/>
          </a:p>
        </p:txBody>
      </p:sp>
      <p:pic>
        <p:nvPicPr>
          <p:cNvPr id="4" name="Picture 2" descr="http://www.wlrastreamento.com.br/wp-content/themes/eNews/images/bn_consul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0042"/>
            <a:ext cx="1852733" cy="719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работы по охране труда.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Специалистом по организации работы по охране труда на предприятии является инженер по охране труда.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apruo.ru/images/stories/demo/rokbox/organizaziya-raboti-po-ochrane-tr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714752"/>
            <a:ext cx="3340388" cy="254983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работы по охране труда.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Осуществление контроля охраны труда на предприятии можно разделить на множество этапов. Данные этапы необходимо рассматривать с учетом специфики организации. </a:t>
            </a:r>
          </a:p>
          <a:p>
            <a:r>
              <a:rPr lang="ru-RU" dirty="0" smtClean="0"/>
              <a:t>Их можно описать следующим образом:</a:t>
            </a:r>
            <a:endParaRPr lang="ru-RU" dirty="0"/>
          </a:p>
        </p:txBody>
      </p:sp>
      <p:pic>
        <p:nvPicPr>
          <p:cNvPr id="18436" name="Picture 4" descr="http://dp.belarusgo.com/pictures/ukrgo_id_1581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48522" y="4762522"/>
            <a:ext cx="2095478" cy="2095478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работы по охране труда.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50109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организация работы по охране труда на предприятии. 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порядок обучения на предприятии безопасным методам работы, проведение инструктажей по охране труда, проверка знаний по вопросам охраны труда. 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порядок проведения обязательных медицинских осмотров работников предприятия 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разработка и наличие инструкций по охране труда.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планирование мероприятий по охране труда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работы по охране труда.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286808" cy="5257800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организация работы по обеспечению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электробезопасности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предприятии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порядок обеспечения работников предприятия средствами индивидуальной защиты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организация на предприятии санитарно-бытового обеспечения работников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9-Й ЭТАП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– расследование и учет несчастных случаев на производстве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работы по охране труда.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501090" cy="5114948"/>
          </a:xfrm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10-Й ЭТАП</a:t>
            </a:r>
            <a:r>
              <a:rPr lang="ru-RU" dirty="0" smtClean="0"/>
              <a:t> – аттестация рабочих мест по условиям труда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11-Й ЭТАП</a:t>
            </a:r>
            <a:r>
              <a:rPr lang="ru-RU" dirty="0" smtClean="0"/>
              <a:t> – предоставление компенсаций за работу с вредными и (или) опасными условиями труда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12-Й ЭТАП</a:t>
            </a:r>
            <a:r>
              <a:rPr lang="ru-RU" dirty="0" smtClean="0"/>
              <a:t> – порядок организации контроля соблюдения законодательства об охране труда на предприятии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13-Й ЭТАП</a:t>
            </a:r>
            <a:r>
              <a:rPr lang="ru-RU" dirty="0" smtClean="0"/>
              <a:t> – порядок организации работ повышенной опасности на предприятии</a:t>
            </a:r>
          </a:p>
          <a:p>
            <a:r>
              <a:rPr lang="ru-RU" sz="2600" b="1" dirty="0" smtClean="0">
                <a:solidFill>
                  <a:schemeClr val="tx2">
                    <a:lumMod val="75000"/>
                  </a:schemeClr>
                </a:solidFill>
              </a:rPr>
              <a:t>14-Й ЭТАП</a:t>
            </a:r>
            <a:r>
              <a:rPr lang="ru-RU" dirty="0" smtClean="0"/>
              <a:t> – организация работы по обеспечению пожарной безопасности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latin typeface="Adventure" pitchFamily="2" charset="0"/>
              </a:rPr>
              <a:t>Основные термины и определения в области охраны труда</a:t>
            </a:r>
            <a:endParaRPr lang="ru-RU" dirty="0">
              <a:latin typeface="Adventure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Безопасные условия труда</a:t>
            </a:r>
            <a:r>
              <a:rPr lang="ru-RU" dirty="0" smtClean="0"/>
              <a:t> - условия труда, при которых воздействие на работающих вредных и (или) опасных производственных факторов исключено либо уровни их воздействия не превышают установленных нормативов. </a:t>
            </a:r>
            <a:r>
              <a:rPr lang="ru-RU" i="1" dirty="0" smtClean="0"/>
              <a:t>(ТК РФ).</a:t>
            </a:r>
            <a:endParaRPr lang="ru-RU" dirty="0"/>
          </a:p>
        </p:txBody>
      </p:sp>
      <p:pic>
        <p:nvPicPr>
          <p:cNvPr id="22532" name="Picture 4" descr="http://www.uznayvse.ru/images/stories/uzn_13466716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143512"/>
            <a:ext cx="2786082" cy="1524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http://www.wlrastreamento.com.br/wp-content/themes/eNews/images/bn_consul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0042"/>
            <a:ext cx="1852733" cy="719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latin typeface="Adventure" pitchFamily="2" charset="0"/>
              </a:rPr>
              <a:t>Основные термины и определения в области охраны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8215370" cy="511494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Вредный производственный фактор</a:t>
            </a:r>
            <a:r>
              <a:rPr lang="ru-RU" dirty="0" smtClean="0"/>
              <a:t> - производственный фактор, воздействие которого на работника может привести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его заболеванию или снижению трудоспособности</a:t>
            </a:r>
            <a:r>
              <a:rPr lang="ru-RU" dirty="0" smtClean="0"/>
              <a:t>.      </a:t>
            </a:r>
            <a:r>
              <a:rPr lang="ru-RU" i="1" dirty="0" smtClean="0"/>
              <a:t>(ТК РФ)</a:t>
            </a:r>
          </a:p>
          <a:p>
            <a:r>
              <a:rPr lang="ru-RU" dirty="0" smtClean="0"/>
              <a:t>Заболевания, возникающие под действием вредных производственных факторов, называются  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профессиональными.</a:t>
            </a:r>
          </a:p>
        </p:txBody>
      </p:sp>
      <p:pic>
        <p:nvPicPr>
          <p:cNvPr id="4" name="Picture 2" descr="http://www.wlrastreamento.com.br/wp-content/themes/eNews/images/bn_consul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0042"/>
            <a:ext cx="1852733" cy="719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latin typeface="Adventure" pitchFamily="2" charset="0"/>
              </a:rPr>
              <a:t>Основные термины и определения в области охраны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8429652" cy="5114948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Опасный производственный фактор</a:t>
            </a:r>
            <a:r>
              <a:rPr lang="ru-RU" dirty="0" smtClean="0"/>
              <a:t> - производственный фактор, воздействие которого на работника может привести    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травме</a:t>
            </a:r>
            <a:r>
              <a:rPr lang="ru-RU" dirty="0" smtClean="0"/>
              <a:t>. </a:t>
            </a:r>
            <a:r>
              <a:rPr lang="ru-RU" i="1" dirty="0" smtClean="0"/>
              <a:t>(ТК РФ)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Травма</a:t>
            </a:r>
            <a:r>
              <a:rPr lang="ru-RU" dirty="0" smtClean="0"/>
              <a:t> является результатом несчастного случая на производстве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Несчастный случай </a:t>
            </a:r>
            <a:r>
              <a:rPr lang="ru-RU" dirty="0" smtClean="0"/>
              <a:t>– это случай воздействия опасного производственного фактора на работающего при выполнении им трудовых обязанностей</a:t>
            </a:r>
          </a:p>
          <a:p>
            <a:endParaRPr lang="ru-RU" dirty="0"/>
          </a:p>
        </p:txBody>
      </p:sp>
      <p:pic>
        <p:nvPicPr>
          <p:cNvPr id="4" name="Picture 2" descr="http://www.wlrastreamento.com.br/wp-content/themes/eNews/images/bn_consul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00042"/>
            <a:ext cx="1852733" cy="719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Korea01">
      <a:dk1>
        <a:srgbClr val="000000"/>
      </a:dk1>
      <a:lt1>
        <a:srgbClr val="FFFFFF"/>
      </a:lt1>
      <a:dk2>
        <a:srgbClr val="003366"/>
      </a:dk2>
      <a:lt2>
        <a:srgbClr val="F5F1D7"/>
      </a:lt2>
      <a:accent1>
        <a:srgbClr val="B2B2B2"/>
      </a:accent1>
      <a:accent2>
        <a:srgbClr val="C6BE5A"/>
      </a:accent2>
      <a:accent3>
        <a:srgbClr val="84AA4B"/>
      </a:accent3>
      <a:accent4>
        <a:srgbClr val="CB6B23"/>
      </a:accent4>
      <a:accent5>
        <a:srgbClr val="8A6EB2"/>
      </a:accent5>
      <a:accent6>
        <a:srgbClr val="4AA3AC"/>
      </a:accent6>
      <a:hlink>
        <a:srgbClr val="0FD2D7"/>
      </a:hlink>
      <a:folHlink>
        <a:srgbClr val="FF0066"/>
      </a:folHlink>
    </a:clrScheme>
    <a:fontScheme name="Korea01">
      <a:majorFont>
        <a:latin typeface="Calisto MT"/>
        <a:ea typeface=""/>
        <a:cs typeface=""/>
      </a:majorFont>
      <a:minorFont>
        <a:latin typeface="Constantia"/>
        <a:ea typeface=""/>
        <a:cs typeface=""/>
      </a:minorFont>
    </a:fontScheme>
    <a:fmtScheme name="Korea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35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35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81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translucentPowder">
            <a:bevelT w="38100" h="38100" prst="slope"/>
          </a:sp3d>
        </a:effectStyle>
        <a:effectStyle>
          <a:effectLst>
            <a:outerShdw blurRad="50800" dist="25400" dir="27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8000000"/>
            </a:lightRig>
          </a:scene3d>
          <a:sp3d prstMaterial="flat">
            <a:bevelT w="31750" h="63500" prst="slope"/>
          </a:sp3d>
        </a:effectStyle>
        <a:effectStyle>
          <a:effectLst>
            <a:outerShdw blurRad="38100" dist="38100" dir="2700000" algn="b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6200000"/>
            </a:lightRig>
          </a:scene3d>
          <a:sp3d prstMaterial="flat">
            <a:bevelT w="57150" h="1143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90000"/>
              </a:schemeClr>
            </a:gs>
            <a:gs pos="100000">
              <a:schemeClr val="phClr">
                <a:shade val="90000"/>
                <a:satMod val="100000"/>
                <a:lumMod val="80000"/>
              </a:schemeClr>
            </a:gs>
          </a:gsLst>
          <a:lin ang="10800000" scaled="1"/>
        </a:gradFill>
        <a:gradFill rotWithShape="1">
          <a:gsLst>
            <a:gs pos="22000">
              <a:schemeClr val="phClr">
                <a:tint val="100000"/>
                <a:shade val="60000"/>
                <a:satMod val="170000"/>
              </a:schemeClr>
            </a:gs>
            <a:gs pos="100000">
              <a:schemeClr val="phClr">
                <a:tint val="95000"/>
                <a:shade val="100000"/>
                <a:satMod val="130000"/>
                <a:lumMod val="130000"/>
              </a:schemeClr>
            </a:gs>
          </a:gsLst>
          <a:lin ang="27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131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Тема3</vt:lpstr>
      <vt:lpstr>Организация работы по охране труда.  Основные термины и определения в области охраны труда</vt:lpstr>
      <vt:lpstr>Организация работы по охране труда.</vt:lpstr>
      <vt:lpstr>Организация работы по охране труда.</vt:lpstr>
      <vt:lpstr>Организация работы по охране труда.</vt:lpstr>
      <vt:lpstr>Организация работы по охране труда.</vt:lpstr>
      <vt:lpstr>Организация работы по охране труда.</vt:lpstr>
      <vt:lpstr>Основные термины и определения в области охраны труда</vt:lpstr>
      <vt:lpstr>Основные термины и определения в области охраны труда</vt:lpstr>
      <vt:lpstr>Основные термины и определения в области охраны труда</vt:lpstr>
      <vt:lpstr>Основные термины и определения в области охраны труда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по охране труда.  Основные термины и определения в области охраны труда</dc:title>
  <dc:creator>User</dc:creator>
  <cp:lastModifiedBy>User</cp:lastModifiedBy>
  <cp:revision>11</cp:revision>
  <dcterms:created xsi:type="dcterms:W3CDTF">2012-09-19T14:20:59Z</dcterms:created>
  <dcterms:modified xsi:type="dcterms:W3CDTF">2012-09-19T15:50:53Z</dcterms:modified>
</cp:coreProperties>
</file>